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varScale="1">
        <p:scale>
          <a:sx n="86" d="100"/>
          <a:sy n="86" d="100"/>
        </p:scale>
        <p:origin x="-1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5E0933-055F-D84D-B1E0-3ED07D46A17E}"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D7F6E-2138-244A-AC70-26B2DC771216}" type="slidenum">
              <a:rPr lang="en-US" smtClean="0"/>
              <a:pPr/>
              <a:t>‹#›</a:t>
            </a:fld>
            <a:endParaRPr lang="en-US"/>
          </a:p>
        </p:txBody>
      </p:sp>
    </p:spTree>
    <p:extLst>
      <p:ext uri="{BB962C8B-B14F-4D97-AF65-F5344CB8AC3E}">
        <p14:creationId xmlns:p14="http://schemas.microsoft.com/office/powerpoint/2010/main" xmlns="" val="118761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E0933-055F-D84D-B1E0-3ED07D46A17E}"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D7F6E-2138-244A-AC70-26B2DC771216}" type="slidenum">
              <a:rPr lang="en-US" smtClean="0"/>
              <a:pPr/>
              <a:t>‹#›</a:t>
            </a:fld>
            <a:endParaRPr lang="en-US"/>
          </a:p>
        </p:txBody>
      </p:sp>
    </p:spTree>
    <p:extLst>
      <p:ext uri="{BB962C8B-B14F-4D97-AF65-F5344CB8AC3E}">
        <p14:creationId xmlns:p14="http://schemas.microsoft.com/office/powerpoint/2010/main" xmlns="" val="315602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E0933-055F-D84D-B1E0-3ED07D46A17E}"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D7F6E-2138-244A-AC70-26B2DC771216}" type="slidenum">
              <a:rPr lang="en-US" smtClean="0"/>
              <a:pPr/>
              <a:t>‹#›</a:t>
            </a:fld>
            <a:endParaRPr lang="en-US"/>
          </a:p>
        </p:txBody>
      </p:sp>
    </p:spTree>
    <p:extLst>
      <p:ext uri="{BB962C8B-B14F-4D97-AF65-F5344CB8AC3E}">
        <p14:creationId xmlns:p14="http://schemas.microsoft.com/office/powerpoint/2010/main" xmlns="" val="355726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E0933-055F-D84D-B1E0-3ED07D46A17E}"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D7F6E-2138-244A-AC70-26B2DC771216}" type="slidenum">
              <a:rPr lang="en-US" smtClean="0"/>
              <a:pPr/>
              <a:t>‹#›</a:t>
            </a:fld>
            <a:endParaRPr lang="en-US"/>
          </a:p>
        </p:txBody>
      </p:sp>
    </p:spTree>
    <p:extLst>
      <p:ext uri="{BB962C8B-B14F-4D97-AF65-F5344CB8AC3E}">
        <p14:creationId xmlns:p14="http://schemas.microsoft.com/office/powerpoint/2010/main" xmlns="" val="349808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E0933-055F-D84D-B1E0-3ED07D46A17E}" type="datetimeFigureOut">
              <a:rPr lang="en-US" smtClean="0"/>
              <a:pPr/>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D7F6E-2138-244A-AC70-26B2DC771216}" type="slidenum">
              <a:rPr lang="en-US" smtClean="0"/>
              <a:pPr/>
              <a:t>‹#›</a:t>
            </a:fld>
            <a:endParaRPr lang="en-US"/>
          </a:p>
        </p:txBody>
      </p:sp>
    </p:spTree>
    <p:extLst>
      <p:ext uri="{BB962C8B-B14F-4D97-AF65-F5344CB8AC3E}">
        <p14:creationId xmlns:p14="http://schemas.microsoft.com/office/powerpoint/2010/main" xmlns="" val="278952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5E0933-055F-D84D-B1E0-3ED07D46A17E}"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D7F6E-2138-244A-AC70-26B2DC771216}" type="slidenum">
              <a:rPr lang="en-US" smtClean="0"/>
              <a:pPr/>
              <a:t>‹#›</a:t>
            </a:fld>
            <a:endParaRPr lang="en-US"/>
          </a:p>
        </p:txBody>
      </p:sp>
    </p:spTree>
    <p:extLst>
      <p:ext uri="{BB962C8B-B14F-4D97-AF65-F5344CB8AC3E}">
        <p14:creationId xmlns:p14="http://schemas.microsoft.com/office/powerpoint/2010/main" xmlns="" val="373181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5E0933-055F-D84D-B1E0-3ED07D46A17E}" type="datetimeFigureOut">
              <a:rPr lang="en-US" smtClean="0"/>
              <a:pPr/>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D7F6E-2138-244A-AC70-26B2DC771216}" type="slidenum">
              <a:rPr lang="en-US" smtClean="0"/>
              <a:pPr/>
              <a:t>‹#›</a:t>
            </a:fld>
            <a:endParaRPr lang="en-US"/>
          </a:p>
        </p:txBody>
      </p:sp>
    </p:spTree>
    <p:extLst>
      <p:ext uri="{BB962C8B-B14F-4D97-AF65-F5344CB8AC3E}">
        <p14:creationId xmlns:p14="http://schemas.microsoft.com/office/powerpoint/2010/main" xmlns="" val="246435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5E0933-055F-D84D-B1E0-3ED07D46A17E}" type="datetimeFigureOut">
              <a:rPr lang="en-US" smtClean="0"/>
              <a:pPr/>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D7F6E-2138-244A-AC70-26B2DC771216}" type="slidenum">
              <a:rPr lang="en-US" smtClean="0"/>
              <a:pPr/>
              <a:t>‹#›</a:t>
            </a:fld>
            <a:endParaRPr lang="en-US"/>
          </a:p>
        </p:txBody>
      </p:sp>
    </p:spTree>
    <p:extLst>
      <p:ext uri="{BB962C8B-B14F-4D97-AF65-F5344CB8AC3E}">
        <p14:creationId xmlns:p14="http://schemas.microsoft.com/office/powerpoint/2010/main" xmlns="" val="182749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E0933-055F-D84D-B1E0-3ED07D46A17E}" type="datetimeFigureOut">
              <a:rPr lang="en-US" smtClean="0"/>
              <a:pPr/>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D7F6E-2138-244A-AC70-26B2DC771216}" type="slidenum">
              <a:rPr lang="en-US" smtClean="0"/>
              <a:pPr/>
              <a:t>‹#›</a:t>
            </a:fld>
            <a:endParaRPr lang="en-US"/>
          </a:p>
        </p:txBody>
      </p:sp>
    </p:spTree>
    <p:extLst>
      <p:ext uri="{BB962C8B-B14F-4D97-AF65-F5344CB8AC3E}">
        <p14:creationId xmlns:p14="http://schemas.microsoft.com/office/powerpoint/2010/main" xmlns="" val="226233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E0933-055F-D84D-B1E0-3ED07D46A17E}"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D7F6E-2138-244A-AC70-26B2DC771216}" type="slidenum">
              <a:rPr lang="en-US" smtClean="0"/>
              <a:pPr/>
              <a:t>‹#›</a:t>
            </a:fld>
            <a:endParaRPr lang="en-US"/>
          </a:p>
        </p:txBody>
      </p:sp>
    </p:spTree>
    <p:extLst>
      <p:ext uri="{BB962C8B-B14F-4D97-AF65-F5344CB8AC3E}">
        <p14:creationId xmlns:p14="http://schemas.microsoft.com/office/powerpoint/2010/main" xmlns="" val="1504600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E0933-055F-D84D-B1E0-3ED07D46A17E}" type="datetimeFigureOut">
              <a:rPr lang="en-US" smtClean="0"/>
              <a:pPr/>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D7F6E-2138-244A-AC70-26B2DC771216}" type="slidenum">
              <a:rPr lang="en-US" smtClean="0"/>
              <a:pPr/>
              <a:t>‹#›</a:t>
            </a:fld>
            <a:endParaRPr lang="en-US"/>
          </a:p>
        </p:txBody>
      </p:sp>
    </p:spTree>
    <p:extLst>
      <p:ext uri="{BB962C8B-B14F-4D97-AF65-F5344CB8AC3E}">
        <p14:creationId xmlns:p14="http://schemas.microsoft.com/office/powerpoint/2010/main" xmlns="" val="100129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E0933-055F-D84D-B1E0-3ED07D46A17E}" type="datetimeFigureOut">
              <a:rPr lang="en-US" smtClean="0"/>
              <a:pPr/>
              <a:t>5/11/2016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D7F6E-2138-244A-AC70-26B2DC771216}" type="slidenum">
              <a:rPr lang="en-US" smtClean="0"/>
              <a:pPr/>
              <a:t>‹#›</a:t>
            </a:fld>
            <a:endParaRPr lang="en-US"/>
          </a:p>
        </p:txBody>
      </p:sp>
    </p:spTree>
    <p:extLst>
      <p:ext uri="{BB962C8B-B14F-4D97-AF65-F5344CB8AC3E}">
        <p14:creationId xmlns:p14="http://schemas.microsoft.com/office/powerpoint/2010/main" xmlns="" val="2199061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Make a </a:t>
            </a:r>
            <a:br>
              <a:rPr lang="en-US" dirty="0" smtClean="0"/>
            </a:br>
            <a:r>
              <a:rPr lang="en-US" dirty="0" smtClean="0"/>
              <a:t>FACS Diva Template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758408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119"/>
            <a:ext cx="8229600" cy="1511081"/>
          </a:xfrm>
        </p:spPr>
        <p:txBody>
          <a:bodyPr>
            <a:normAutofit fontScale="90000"/>
          </a:bodyPr>
          <a:lstStyle/>
          <a:p>
            <a:r>
              <a:rPr lang="en-US" dirty="0" smtClean="0"/>
              <a:t>Make a population hierarchy window by going to the population menu&gt; population hierarchy </a:t>
            </a:r>
            <a:endParaRPr lang="en-US" dirty="0"/>
          </a:p>
        </p:txBody>
      </p:sp>
      <p:pic>
        <p:nvPicPr>
          <p:cNvPr id="4" name="Picture 3"/>
          <p:cNvPicPr>
            <a:picLocks noChangeAspect="1"/>
          </p:cNvPicPr>
          <p:nvPr/>
        </p:nvPicPr>
        <p:blipFill>
          <a:blip r:embed="rId2"/>
          <a:stretch>
            <a:fillRect/>
          </a:stretch>
        </p:blipFill>
        <p:spPr>
          <a:xfrm>
            <a:off x="0" y="1790060"/>
            <a:ext cx="6492640" cy="5067940"/>
          </a:xfrm>
          <a:prstGeom prst="rect">
            <a:avLst/>
          </a:prstGeom>
        </p:spPr>
      </p:pic>
      <p:pic>
        <p:nvPicPr>
          <p:cNvPr id="5" name="Picture 4"/>
          <p:cNvPicPr>
            <a:picLocks noChangeAspect="1"/>
          </p:cNvPicPr>
          <p:nvPr/>
        </p:nvPicPr>
        <p:blipFill>
          <a:blip r:embed="rId3"/>
          <a:stretch>
            <a:fillRect/>
          </a:stretch>
        </p:blipFill>
        <p:spPr>
          <a:xfrm>
            <a:off x="6453564" y="2706402"/>
            <a:ext cx="2690435" cy="3168935"/>
          </a:xfrm>
          <a:prstGeom prst="rect">
            <a:avLst/>
          </a:prstGeom>
        </p:spPr>
      </p:pic>
    </p:spTree>
    <p:extLst>
      <p:ext uri="{BB962C8B-B14F-4D97-AF65-F5344CB8AC3E}">
        <p14:creationId xmlns:p14="http://schemas.microsoft.com/office/powerpoint/2010/main" xmlns="" val="1736277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93"/>
            <a:ext cx="2314561" cy="6075912"/>
          </a:xfrm>
        </p:spPr>
        <p:txBody>
          <a:bodyPr>
            <a:normAutofit/>
          </a:bodyPr>
          <a:lstStyle/>
          <a:p>
            <a:r>
              <a:rPr lang="en-US" dirty="0" smtClean="0"/>
              <a:t>Check your graphs axis against the example page</a:t>
            </a:r>
            <a:endParaRPr lang="en-US" dirty="0"/>
          </a:p>
        </p:txBody>
      </p:sp>
      <p:pic>
        <p:nvPicPr>
          <p:cNvPr id="5" name="Picture 4"/>
          <p:cNvPicPr>
            <a:picLocks noChangeAspect="1"/>
          </p:cNvPicPr>
          <p:nvPr/>
        </p:nvPicPr>
        <p:blipFill>
          <a:blip r:embed="rId2"/>
          <a:stretch>
            <a:fillRect/>
          </a:stretch>
        </p:blipFill>
        <p:spPr>
          <a:xfrm>
            <a:off x="2314561" y="43522"/>
            <a:ext cx="6829439" cy="6814478"/>
          </a:xfrm>
          <a:prstGeom prst="rect">
            <a:avLst/>
          </a:prstGeom>
        </p:spPr>
      </p:pic>
    </p:spTree>
    <p:extLst>
      <p:ext uri="{BB962C8B-B14F-4D97-AF65-F5344CB8AC3E}">
        <p14:creationId xmlns:p14="http://schemas.microsoft.com/office/powerpoint/2010/main" xmlns="" val="322059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442"/>
            <a:ext cx="8229600" cy="1457758"/>
          </a:xfrm>
        </p:spPr>
        <p:txBody>
          <a:bodyPr>
            <a:normAutofit fontScale="90000"/>
          </a:bodyPr>
          <a:lstStyle/>
          <a:p>
            <a:r>
              <a:rPr lang="en-US" dirty="0" smtClean="0"/>
              <a:t>Have the flow rate start at </a:t>
            </a:r>
            <a:r>
              <a:rPr lang="en-US" u="sng" dirty="0" smtClean="0"/>
              <a:t>1</a:t>
            </a:r>
            <a:r>
              <a:rPr lang="en-US" dirty="0" smtClean="0"/>
              <a:t> and make sure the tube arrow is highlighted green</a:t>
            </a:r>
            <a:endParaRPr lang="en-US" dirty="0"/>
          </a:p>
        </p:txBody>
      </p:sp>
      <p:pic>
        <p:nvPicPr>
          <p:cNvPr id="4" name="Picture 3"/>
          <p:cNvPicPr>
            <a:picLocks noChangeAspect="1"/>
          </p:cNvPicPr>
          <p:nvPr/>
        </p:nvPicPr>
        <p:blipFill>
          <a:blip r:embed="rId2"/>
          <a:stretch>
            <a:fillRect/>
          </a:stretch>
        </p:blipFill>
        <p:spPr>
          <a:xfrm>
            <a:off x="0" y="2397667"/>
            <a:ext cx="9144000" cy="4304458"/>
          </a:xfrm>
          <a:prstGeom prst="rect">
            <a:avLst/>
          </a:prstGeom>
        </p:spPr>
      </p:pic>
      <p:sp>
        <p:nvSpPr>
          <p:cNvPr id="5" name="Rectangle 4"/>
          <p:cNvSpPr/>
          <p:nvPr/>
        </p:nvSpPr>
        <p:spPr>
          <a:xfrm>
            <a:off x="6005989" y="5163531"/>
            <a:ext cx="3014864" cy="46293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24670" y="1156373"/>
            <a:ext cx="993034" cy="1241293"/>
          </a:xfrm>
          <a:prstGeom prst="rect">
            <a:avLst/>
          </a:prstGeom>
        </p:spPr>
      </p:pic>
      <p:cxnSp>
        <p:nvCxnSpPr>
          <p:cNvPr id="7" name="Straight Arrow Connector 6"/>
          <p:cNvCxnSpPr/>
          <p:nvPr/>
        </p:nvCxnSpPr>
        <p:spPr>
          <a:xfrm>
            <a:off x="6307654" y="587791"/>
            <a:ext cx="1868158" cy="45757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52291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Load</a:t>
            </a:r>
            <a:r>
              <a:rPr lang="en-US" dirty="0" smtClean="0"/>
              <a:t> the tube</a:t>
            </a:r>
            <a:endParaRPr lang="en-US" dirty="0"/>
          </a:p>
        </p:txBody>
      </p:sp>
      <p:pic>
        <p:nvPicPr>
          <p:cNvPr id="4" name="Picture 3"/>
          <p:cNvPicPr>
            <a:picLocks noChangeAspect="1"/>
          </p:cNvPicPr>
          <p:nvPr/>
        </p:nvPicPr>
        <p:blipFill>
          <a:blip r:embed="rId2"/>
          <a:stretch>
            <a:fillRect/>
          </a:stretch>
        </p:blipFill>
        <p:spPr>
          <a:xfrm>
            <a:off x="0" y="1270000"/>
            <a:ext cx="9144000" cy="4304458"/>
          </a:xfrm>
          <a:prstGeom prst="rect">
            <a:avLst/>
          </a:prstGeom>
        </p:spPr>
      </p:pic>
      <p:sp>
        <p:nvSpPr>
          <p:cNvPr id="5" name="Rectangle 4"/>
          <p:cNvSpPr/>
          <p:nvPr/>
        </p:nvSpPr>
        <p:spPr>
          <a:xfrm>
            <a:off x="1839779" y="2658922"/>
            <a:ext cx="1839780" cy="83091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2938674" y="1165086"/>
            <a:ext cx="377830" cy="16269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40147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If the event rate is low (0-500) increase the flow rate, but NEVER go above 6.0</a:t>
            </a:r>
            <a:endParaRPr lang="en-US" dirty="0"/>
          </a:p>
        </p:txBody>
      </p:sp>
      <p:pic>
        <p:nvPicPr>
          <p:cNvPr id="4" name="Picture 3"/>
          <p:cNvPicPr>
            <a:picLocks noChangeAspect="1"/>
          </p:cNvPicPr>
          <p:nvPr/>
        </p:nvPicPr>
        <p:blipFill>
          <a:blip r:embed="rId2"/>
          <a:stretch>
            <a:fillRect/>
          </a:stretch>
        </p:blipFill>
        <p:spPr>
          <a:xfrm>
            <a:off x="0" y="2397667"/>
            <a:ext cx="9144000" cy="4304458"/>
          </a:xfrm>
          <a:prstGeom prst="rect">
            <a:avLst/>
          </a:prstGeom>
        </p:spPr>
      </p:pic>
      <p:sp>
        <p:nvSpPr>
          <p:cNvPr id="5" name="Rectangle 4"/>
          <p:cNvSpPr/>
          <p:nvPr/>
        </p:nvSpPr>
        <p:spPr>
          <a:xfrm>
            <a:off x="6029728" y="5234752"/>
            <a:ext cx="2919908" cy="36797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68661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5"/>
            <a:ext cx="8229600" cy="1325562"/>
          </a:xfrm>
        </p:spPr>
        <p:txBody>
          <a:bodyPr>
            <a:noAutofit/>
          </a:bodyPr>
          <a:lstStyle/>
          <a:p>
            <a:r>
              <a:rPr lang="en-US" sz="3600" dirty="0" smtClean="0"/>
              <a:t>On Cytometer Window, adjust the FSC Area Scaling so that the cells fall on a 45</a:t>
            </a:r>
            <a:r>
              <a:rPr lang="en-US" sz="3600" dirty="0" smtClean="0">
                <a:sym typeface="Symbol"/>
              </a:rPr>
              <a:t></a:t>
            </a:r>
            <a:r>
              <a:rPr lang="en-US" sz="3600" dirty="0" smtClean="0"/>
              <a:t>  angle on the FSC-A vs. FSC-H</a:t>
            </a:r>
            <a:endParaRPr lang="en-US" sz="3600" dirty="0"/>
          </a:p>
        </p:txBody>
      </p:sp>
      <p:pic>
        <p:nvPicPr>
          <p:cNvPr id="4" name="Picture 3"/>
          <p:cNvPicPr>
            <a:picLocks noChangeAspect="1"/>
          </p:cNvPicPr>
          <p:nvPr/>
        </p:nvPicPr>
        <p:blipFill>
          <a:blip r:embed="rId2"/>
          <a:stretch>
            <a:fillRect/>
          </a:stretch>
        </p:blipFill>
        <p:spPr>
          <a:xfrm>
            <a:off x="5334950" y="2974867"/>
            <a:ext cx="3645027" cy="3373589"/>
          </a:xfrm>
          <a:prstGeom prst="rect">
            <a:avLst/>
          </a:prstGeom>
          <a:ln>
            <a:noFill/>
          </a:ln>
        </p:spPr>
      </p:pic>
      <p:cxnSp>
        <p:nvCxnSpPr>
          <p:cNvPr id="6" name="Straight Connector 5"/>
          <p:cNvCxnSpPr/>
          <p:nvPr/>
        </p:nvCxnSpPr>
        <p:spPr>
          <a:xfrm flipV="1">
            <a:off x="6158568" y="3329308"/>
            <a:ext cx="2623169" cy="218411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8040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the FSC-A vs. SSC-A plot try to keep the cells at 100</a:t>
            </a:r>
            <a:endParaRPr lang="en-US" dirty="0"/>
          </a:p>
        </p:txBody>
      </p:sp>
      <p:sp>
        <p:nvSpPr>
          <p:cNvPr id="3" name="Content Placeholder 2"/>
          <p:cNvSpPr>
            <a:spLocks noGrp="1"/>
          </p:cNvSpPr>
          <p:nvPr>
            <p:ph idx="1"/>
          </p:nvPr>
        </p:nvSpPr>
        <p:spPr>
          <a:xfrm>
            <a:off x="28935" y="1600200"/>
            <a:ext cx="4848486" cy="4525963"/>
          </a:xfrm>
        </p:spPr>
        <p:txBody>
          <a:bodyPr/>
          <a:lstStyle/>
          <a:p>
            <a:r>
              <a:rPr lang="en-US" dirty="0" smtClean="0"/>
              <a:t>To change where your cells are, adjust the FSC and SSC voltages in the parameters tab</a:t>
            </a:r>
          </a:p>
          <a:p>
            <a:r>
              <a:rPr lang="en-US" dirty="0" smtClean="0"/>
              <a:t>It is best to hold down the control key while doing so to go 10 at a time instead of 1 by 1</a:t>
            </a:r>
            <a:endParaRPr lang="en-US" dirty="0"/>
          </a:p>
        </p:txBody>
      </p:sp>
      <p:pic>
        <p:nvPicPr>
          <p:cNvPr id="5" name="Picture 4"/>
          <p:cNvPicPr>
            <a:picLocks noChangeAspect="1"/>
          </p:cNvPicPr>
          <p:nvPr/>
        </p:nvPicPr>
        <p:blipFill>
          <a:blip r:embed="rId2"/>
          <a:stretch>
            <a:fillRect/>
          </a:stretch>
        </p:blipFill>
        <p:spPr>
          <a:xfrm>
            <a:off x="4877421" y="1756787"/>
            <a:ext cx="4266580" cy="4733237"/>
          </a:xfrm>
          <a:prstGeom prst="rect">
            <a:avLst/>
          </a:prstGeom>
        </p:spPr>
      </p:pic>
    </p:spTree>
    <p:extLst>
      <p:ext uri="{BB962C8B-B14F-4D97-AF65-F5344CB8AC3E}">
        <p14:creationId xmlns:p14="http://schemas.microsoft.com/office/powerpoint/2010/main" xmlns="" val="3965210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455505"/>
          </a:xfrm>
        </p:spPr>
        <p:txBody>
          <a:bodyPr>
            <a:normAutofit fontScale="90000"/>
          </a:bodyPr>
          <a:lstStyle/>
          <a:p>
            <a:r>
              <a:rPr lang="en-US" dirty="0" smtClean="0"/>
              <a:t>Once the cells are in the proper place click on the polygon tool and click around the population on the first graph, and double click to close the polygon. This is P1.</a:t>
            </a:r>
            <a:endParaRPr lang="en-US" dirty="0"/>
          </a:p>
        </p:txBody>
      </p:sp>
      <p:pic>
        <p:nvPicPr>
          <p:cNvPr id="4" name="Picture 3"/>
          <p:cNvPicPr>
            <a:picLocks noChangeAspect="1"/>
          </p:cNvPicPr>
          <p:nvPr/>
        </p:nvPicPr>
        <p:blipFill>
          <a:blip r:embed="rId2"/>
          <a:stretch>
            <a:fillRect/>
          </a:stretch>
        </p:blipFill>
        <p:spPr>
          <a:xfrm>
            <a:off x="292099" y="3167855"/>
            <a:ext cx="1169743" cy="1259723"/>
          </a:xfrm>
          <a:prstGeom prst="rect">
            <a:avLst/>
          </a:prstGeom>
        </p:spPr>
      </p:pic>
      <p:pic>
        <p:nvPicPr>
          <p:cNvPr id="5" name="Picture 4"/>
          <p:cNvPicPr>
            <a:picLocks noChangeAspect="1"/>
          </p:cNvPicPr>
          <p:nvPr/>
        </p:nvPicPr>
        <p:blipFill>
          <a:blip r:embed="rId3"/>
          <a:stretch>
            <a:fillRect/>
          </a:stretch>
        </p:blipFill>
        <p:spPr>
          <a:xfrm>
            <a:off x="2044071" y="3309978"/>
            <a:ext cx="2895600" cy="2235200"/>
          </a:xfrm>
          <a:prstGeom prst="rect">
            <a:avLst/>
          </a:prstGeom>
        </p:spPr>
      </p:pic>
    </p:spTree>
    <p:extLst>
      <p:ext uri="{BB962C8B-B14F-4D97-AF65-F5344CB8AC3E}">
        <p14:creationId xmlns:p14="http://schemas.microsoft.com/office/powerpoint/2010/main" xmlns="" val="176480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13" y="274637"/>
            <a:ext cx="9333913" cy="1743295"/>
          </a:xfrm>
        </p:spPr>
        <p:txBody>
          <a:bodyPr>
            <a:normAutofit fontScale="90000"/>
          </a:bodyPr>
          <a:lstStyle/>
          <a:p>
            <a:r>
              <a:rPr lang="en-US" dirty="0" smtClean="0"/>
              <a:t>On the population hierarchy window click P1. On the FSC-W vs. FSC-H plot use the polygon tool and make a P2 region in the second graph</a:t>
            </a:r>
            <a:endParaRPr lang="en-US" dirty="0"/>
          </a:p>
        </p:txBody>
      </p:sp>
      <p:pic>
        <p:nvPicPr>
          <p:cNvPr id="4" name="Picture 3"/>
          <p:cNvPicPr>
            <a:picLocks noChangeAspect="1"/>
          </p:cNvPicPr>
          <p:nvPr/>
        </p:nvPicPr>
        <p:blipFill>
          <a:blip r:embed="rId2"/>
          <a:stretch>
            <a:fillRect/>
          </a:stretch>
        </p:blipFill>
        <p:spPr>
          <a:xfrm>
            <a:off x="0" y="2397778"/>
            <a:ext cx="4142391" cy="4460222"/>
          </a:xfrm>
          <a:prstGeom prst="rect">
            <a:avLst/>
          </a:prstGeom>
        </p:spPr>
      </p:pic>
      <p:pic>
        <p:nvPicPr>
          <p:cNvPr id="6" name="Picture 5"/>
          <p:cNvPicPr>
            <a:picLocks noChangeAspect="1"/>
          </p:cNvPicPr>
          <p:nvPr/>
        </p:nvPicPr>
        <p:blipFill>
          <a:blip r:embed="rId3"/>
          <a:stretch>
            <a:fillRect/>
          </a:stretch>
        </p:blipFill>
        <p:spPr>
          <a:xfrm>
            <a:off x="4076700" y="2343150"/>
            <a:ext cx="5067300" cy="1079500"/>
          </a:xfrm>
          <a:prstGeom prst="rect">
            <a:avLst/>
          </a:prstGeom>
        </p:spPr>
      </p:pic>
      <p:sp>
        <p:nvSpPr>
          <p:cNvPr id="7" name="Rectangle 6"/>
          <p:cNvSpPr/>
          <p:nvPr/>
        </p:nvSpPr>
        <p:spPr>
          <a:xfrm>
            <a:off x="4379862" y="3109989"/>
            <a:ext cx="4764138" cy="225533"/>
          </a:xfrm>
          <a:prstGeom prst="rect">
            <a:avLst/>
          </a:prstGeom>
          <a:gradFill flip="none" rotWithShape="1">
            <a:gsLst>
              <a:gs pos="0">
                <a:schemeClr val="accent1">
                  <a:tint val="100000"/>
                  <a:shade val="100000"/>
                  <a:satMod val="130000"/>
                  <a:alpha val="47000"/>
                </a:schemeClr>
              </a:gs>
              <a:gs pos="100000">
                <a:schemeClr val="accent1">
                  <a:tint val="50000"/>
                  <a:shade val="100000"/>
                  <a:satMod val="350000"/>
                  <a:alpha val="47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5270078" y="4559300"/>
            <a:ext cx="2374900" cy="2298700"/>
          </a:xfrm>
          <a:prstGeom prst="rect">
            <a:avLst/>
          </a:prstGeom>
        </p:spPr>
      </p:pic>
      <p:pic>
        <p:nvPicPr>
          <p:cNvPr id="9" name="Picture 8"/>
          <p:cNvPicPr>
            <a:picLocks noChangeAspect="1"/>
          </p:cNvPicPr>
          <p:nvPr/>
        </p:nvPicPr>
        <p:blipFill>
          <a:blip r:embed="rId5"/>
          <a:stretch>
            <a:fillRect/>
          </a:stretch>
        </p:blipFill>
        <p:spPr>
          <a:xfrm>
            <a:off x="6036959" y="3422650"/>
            <a:ext cx="930464" cy="1002038"/>
          </a:xfrm>
          <a:prstGeom prst="rect">
            <a:avLst/>
          </a:prstGeom>
        </p:spPr>
      </p:pic>
    </p:spTree>
    <p:extLst>
      <p:ext uri="{BB962C8B-B14F-4D97-AF65-F5344CB8AC3E}">
        <p14:creationId xmlns:p14="http://schemas.microsoft.com/office/powerpoint/2010/main" xmlns="" val="510946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8873"/>
            <a:ext cx="8229600" cy="1143000"/>
          </a:xfrm>
        </p:spPr>
        <p:txBody>
          <a:bodyPr>
            <a:normAutofit fontScale="90000"/>
          </a:bodyPr>
          <a:lstStyle/>
          <a:p>
            <a:r>
              <a:rPr lang="en-US" dirty="0" smtClean="0"/>
              <a:t>Click on P2 in the population hierarchy window. Then the polygon tool and make a P3 region on the SSC-W vs. SSC-H graph</a:t>
            </a:r>
            <a:endParaRPr lang="en-US" dirty="0"/>
          </a:p>
        </p:txBody>
      </p:sp>
      <p:pic>
        <p:nvPicPr>
          <p:cNvPr id="4" name="Picture 3"/>
          <p:cNvPicPr>
            <a:picLocks noChangeAspect="1"/>
          </p:cNvPicPr>
          <p:nvPr/>
        </p:nvPicPr>
        <p:blipFill>
          <a:blip r:embed="rId2"/>
          <a:stretch>
            <a:fillRect/>
          </a:stretch>
        </p:blipFill>
        <p:spPr>
          <a:xfrm>
            <a:off x="0" y="2711739"/>
            <a:ext cx="5054600" cy="1244600"/>
          </a:xfrm>
          <a:prstGeom prst="rect">
            <a:avLst/>
          </a:prstGeom>
        </p:spPr>
      </p:pic>
      <p:sp>
        <p:nvSpPr>
          <p:cNvPr id="5" name="Rectangle 4"/>
          <p:cNvSpPr/>
          <p:nvPr/>
        </p:nvSpPr>
        <p:spPr>
          <a:xfrm>
            <a:off x="290462" y="3730806"/>
            <a:ext cx="4764138" cy="225533"/>
          </a:xfrm>
          <a:prstGeom prst="rect">
            <a:avLst/>
          </a:prstGeom>
          <a:gradFill flip="none" rotWithShape="1">
            <a:gsLst>
              <a:gs pos="0">
                <a:schemeClr val="accent1">
                  <a:tint val="100000"/>
                  <a:shade val="100000"/>
                  <a:satMod val="130000"/>
                  <a:alpha val="47000"/>
                </a:schemeClr>
              </a:gs>
              <a:gs pos="100000">
                <a:schemeClr val="accent1">
                  <a:tint val="50000"/>
                  <a:shade val="100000"/>
                  <a:satMod val="350000"/>
                  <a:alpha val="47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6502191" y="2921631"/>
            <a:ext cx="930464" cy="1002038"/>
          </a:xfrm>
          <a:prstGeom prst="rect">
            <a:avLst/>
          </a:prstGeom>
        </p:spPr>
      </p:pic>
      <p:pic>
        <p:nvPicPr>
          <p:cNvPr id="7" name="Picture 6"/>
          <p:cNvPicPr>
            <a:picLocks noChangeAspect="1"/>
          </p:cNvPicPr>
          <p:nvPr/>
        </p:nvPicPr>
        <p:blipFill>
          <a:blip r:embed="rId4"/>
          <a:stretch>
            <a:fillRect/>
          </a:stretch>
        </p:blipFill>
        <p:spPr>
          <a:xfrm>
            <a:off x="3378200" y="4398063"/>
            <a:ext cx="2374900" cy="2298700"/>
          </a:xfrm>
          <a:prstGeom prst="rect">
            <a:avLst/>
          </a:prstGeom>
        </p:spPr>
      </p:pic>
    </p:spTree>
    <p:extLst>
      <p:ext uri="{BB962C8B-B14F-4D97-AF65-F5344CB8AC3E}">
        <p14:creationId xmlns:p14="http://schemas.microsoft.com/office/powerpoint/2010/main" xmlns="" val="281338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24" y="274638"/>
            <a:ext cx="8229600" cy="1143000"/>
          </a:xfrm>
        </p:spPr>
        <p:txBody>
          <a:bodyPr>
            <a:normAutofit fontScale="90000"/>
          </a:bodyPr>
          <a:lstStyle/>
          <a:p>
            <a:r>
              <a:rPr lang="en-US" dirty="0" smtClean="0"/>
              <a:t>Click new </a:t>
            </a:r>
            <a:r>
              <a:rPr lang="en-US" u="sng" dirty="0" smtClean="0"/>
              <a:t>experiment</a:t>
            </a:r>
            <a:r>
              <a:rPr lang="en-US" dirty="0" smtClean="0"/>
              <a:t> and </a:t>
            </a:r>
            <a:r>
              <a:rPr lang="en-US" u="sng" dirty="0" smtClean="0"/>
              <a:t>rename</a:t>
            </a:r>
            <a:r>
              <a:rPr lang="en-US" dirty="0" smtClean="0"/>
              <a:t> it</a:t>
            </a:r>
            <a:endParaRPr lang="en-US" dirty="0"/>
          </a:p>
        </p:txBody>
      </p:sp>
      <p:pic>
        <p:nvPicPr>
          <p:cNvPr id="4" name="Picture 3"/>
          <p:cNvPicPr>
            <a:picLocks noChangeAspect="1"/>
          </p:cNvPicPr>
          <p:nvPr/>
        </p:nvPicPr>
        <p:blipFill>
          <a:blip r:embed="rId2"/>
          <a:stretch>
            <a:fillRect/>
          </a:stretch>
        </p:blipFill>
        <p:spPr>
          <a:xfrm>
            <a:off x="-73467" y="1270989"/>
            <a:ext cx="7343095" cy="5587011"/>
          </a:xfrm>
          <a:prstGeom prst="rect">
            <a:avLst/>
          </a:prstGeom>
        </p:spPr>
      </p:pic>
      <p:sp>
        <p:nvSpPr>
          <p:cNvPr id="5" name="Rectangle 4"/>
          <p:cNvSpPr/>
          <p:nvPr/>
        </p:nvSpPr>
        <p:spPr>
          <a:xfrm>
            <a:off x="166174" y="1863619"/>
            <a:ext cx="166173" cy="13057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7540460" y="1994191"/>
            <a:ext cx="1361698" cy="1388812"/>
          </a:xfrm>
          <a:prstGeom prst="rect">
            <a:avLst/>
          </a:prstGeom>
        </p:spPr>
      </p:pic>
      <p:cxnSp>
        <p:nvCxnSpPr>
          <p:cNvPr id="8" name="Straight Arrow Connector 7"/>
          <p:cNvCxnSpPr/>
          <p:nvPr/>
        </p:nvCxnSpPr>
        <p:spPr>
          <a:xfrm flipH="1">
            <a:off x="332349" y="1144093"/>
            <a:ext cx="3477432" cy="71952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1668749" y="1144093"/>
            <a:ext cx="5226640" cy="22891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12594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9144000" cy="2348673"/>
          </a:xfrm>
        </p:spPr>
        <p:txBody>
          <a:bodyPr>
            <a:normAutofit fontScale="90000"/>
          </a:bodyPr>
          <a:lstStyle/>
          <a:p>
            <a:r>
              <a:rPr lang="en-US" dirty="0" smtClean="0"/>
              <a:t>Now look at the </a:t>
            </a:r>
            <a:r>
              <a:rPr lang="en-US" dirty="0" err="1" smtClean="0"/>
              <a:t>fluorophore</a:t>
            </a:r>
            <a:r>
              <a:rPr lang="en-US" dirty="0" smtClean="0"/>
              <a:t> graph. The voltage of a </a:t>
            </a:r>
            <a:r>
              <a:rPr lang="en-US" dirty="0" err="1" smtClean="0"/>
              <a:t>fluorophore</a:t>
            </a:r>
            <a:r>
              <a:rPr lang="en-US" dirty="0" smtClean="0"/>
              <a:t> should be set using your single color control and the voltage should be adjusted so that the positive cells fall at 10</a:t>
            </a:r>
            <a:r>
              <a:rPr lang="en-US" baseline="30000" dirty="0" smtClean="0"/>
              <a:t>5</a:t>
            </a:r>
            <a:r>
              <a:rPr lang="en-US" dirty="0" smtClean="0"/>
              <a:t> on the axis</a:t>
            </a:r>
            <a:endParaRPr lang="en-US" dirty="0"/>
          </a:p>
        </p:txBody>
      </p:sp>
      <p:pic>
        <p:nvPicPr>
          <p:cNvPr id="5" name="Picture 4"/>
          <p:cNvPicPr>
            <a:picLocks noChangeAspect="1"/>
          </p:cNvPicPr>
          <p:nvPr/>
        </p:nvPicPr>
        <p:blipFill>
          <a:blip r:embed="rId2"/>
          <a:stretch>
            <a:fillRect/>
          </a:stretch>
        </p:blipFill>
        <p:spPr>
          <a:xfrm>
            <a:off x="0" y="2884454"/>
            <a:ext cx="3791624" cy="3973545"/>
          </a:xfrm>
          <a:prstGeom prst="rect">
            <a:avLst/>
          </a:prstGeom>
        </p:spPr>
      </p:pic>
      <p:pic>
        <p:nvPicPr>
          <p:cNvPr id="6" name="Picture 5"/>
          <p:cNvPicPr>
            <a:picLocks noChangeAspect="1"/>
          </p:cNvPicPr>
          <p:nvPr/>
        </p:nvPicPr>
        <p:blipFill>
          <a:blip r:embed="rId3"/>
          <a:stretch>
            <a:fillRect/>
          </a:stretch>
        </p:blipFill>
        <p:spPr>
          <a:xfrm>
            <a:off x="3888003" y="2884454"/>
            <a:ext cx="2768600" cy="2984500"/>
          </a:xfrm>
          <a:prstGeom prst="rect">
            <a:avLst/>
          </a:prstGeom>
        </p:spPr>
      </p:pic>
      <p:sp>
        <p:nvSpPr>
          <p:cNvPr id="7" name="Oval 6"/>
          <p:cNvSpPr/>
          <p:nvPr/>
        </p:nvSpPr>
        <p:spPr>
          <a:xfrm>
            <a:off x="5934772" y="4593762"/>
            <a:ext cx="356086" cy="37984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extBox 7"/>
          <p:cNvSpPr txBox="1"/>
          <p:nvPr/>
        </p:nvSpPr>
        <p:spPr>
          <a:xfrm>
            <a:off x="6775299" y="4322020"/>
            <a:ext cx="1732954" cy="923330"/>
          </a:xfrm>
          <a:prstGeom prst="rect">
            <a:avLst/>
          </a:prstGeom>
          <a:noFill/>
        </p:spPr>
        <p:txBody>
          <a:bodyPr wrap="square" rtlCol="0">
            <a:spAutoFit/>
          </a:bodyPr>
          <a:lstStyle/>
          <a:p>
            <a:r>
              <a:rPr lang="en-US" dirty="0" smtClean="0"/>
              <a:t>This is where a </a:t>
            </a:r>
            <a:r>
              <a:rPr lang="en-US" dirty="0" err="1" smtClean="0"/>
              <a:t>Fitc</a:t>
            </a:r>
            <a:r>
              <a:rPr lang="en-US" dirty="0" smtClean="0"/>
              <a:t> control would be set to</a:t>
            </a:r>
            <a:endParaRPr lang="en-US" dirty="0"/>
          </a:p>
        </p:txBody>
      </p:sp>
    </p:spTree>
    <p:extLst>
      <p:ext uri="{BB962C8B-B14F-4D97-AF65-F5344CB8AC3E}">
        <p14:creationId xmlns:p14="http://schemas.microsoft.com/office/powerpoint/2010/main" xmlns="" val="147002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163252" cy="6858000"/>
          </a:xfrm>
        </p:spPr>
        <p:txBody>
          <a:bodyPr>
            <a:normAutofit fontScale="90000"/>
          </a:bodyPr>
          <a:lstStyle/>
          <a:p>
            <a:r>
              <a:rPr lang="en-US" dirty="0" smtClean="0"/>
              <a:t>Instead of seeing all events it would be simpler to just see the live cells so click on the dot plot or histogram plot, go to the inspector window and click the plot </a:t>
            </a:r>
            <a:r>
              <a:rPr lang="en-US" dirty="0" err="1" smtClean="0"/>
              <a:t>tab,then</a:t>
            </a:r>
            <a:r>
              <a:rPr lang="en-US" dirty="0" smtClean="0"/>
              <a:t> go to the population and gate this graph on the P3 population</a:t>
            </a:r>
            <a:endParaRPr lang="en-US" dirty="0"/>
          </a:p>
        </p:txBody>
      </p:sp>
      <p:pic>
        <p:nvPicPr>
          <p:cNvPr id="4" name="Picture 3"/>
          <p:cNvPicPr>
            <a:picLocks noChangeAspect="1"/>
          </p:cNvPicPr>
          <p:nvPr/>
        </p:nvPicPr>
        <p:blipFill>
          <a:blip r:embed="rId2"/>
          <a:stretch>
            <a:fillRect/>
          </a:stretch>
        </p:blipFill>
        <p:spPr>
          <a:xfrm>
            <a:off x="5104320" y="1080187"/>
            <a:ext cx="4039680" cy="5029991"/>
          </a:xfrm>
          <a:prstGeom prst="rect">
            <a:avLst/>
          </a:prstGeom>
        </p:spPr>
      </p:pic>
    </p:spTree>
    <p:extLst>
      <p:ext uri="{BB962C8B-B14F-4D97-AF65-F5344CB8AC3E}">
        <p14:creationId xmlns:p14="http://schemas.microsoft.com/office/powerpoint/2010/main" xmlns="" val="3295078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04"/>
            <a:ext cx="8229600" cy="1143000"/>
          </a:xfrm>
        </p:spPr>
        <p:txBody>
          <a:bodyPr>
            <a:normAutofit fontScale="90000"/>
          </a:bodyPr>
          <a:lstStyle/>
          <a:p>
            <a:r>
              <a:rPr lang="en-US" dirty="0" smtClean="0"/>
              <a:t>Set your stop gate to an appropriate number gated on P3.</a:t>
            </a:r>
            <a:endParaRPr lang="en-US" dirty="0"/>
          </a:p>
        </p:txBody>
      </p:sp>
      <p:sp>
        <p:nvSpPr>
          <p:cNvPr id="3" name="Content Placeholder 2"/>
          <p:cNvSpPr>
            <a:spLocks noGrp="1"/>
          </p:cNvSpPr>
          <p:nvPr>
            <p:ph idx="1"/>
          </p:nvPr>
        </p:nvSpPr>
        <p:spPr>
          <a:xfrm>
            <a:off x="457200" y="1028157"/>
            <a:ext cx="8229600" cy="4525963"/>
          </a:xfrm>
        </p:spPr>
        <p:txBody>
          <a:bodyPr/>
          <a:lstStyle/>
          <a:p>
            <a:r>
              <a:rPr lang="en-US" dirty="0" smtClean="0"/>
              <a:t>The error is equal to the square root of the number of cells collected divided by the number of cells collected</a:t>
            </a:r>
          </a:p>
          <a:p>
            <a:r>
              <a:rPr lang="en-US" dirty="0" smtClean="0"/>
              <a:t>Ex. √10,000/10,000=100/10,000=1% error</a:t>
            </a:r>
          </a:p>
          <a:p>
            <a:r>
              <a:rPr lang="en-US" dirty="0" smtClean="0"/>
              <a:t>If sample 1 has 10% positive and sample 2 has 11% positive there is no significant difference</a:t>
            </a:r>
            <a:endParaRPr lang="en-US" dirty="0"/>
          </a:p>
        </p:txBody>
      </p:sp>
      <p:pic>
        <p:nvPicPr>
          <p:cNvPr id="5" name="Picture 4"/>
          <p:cNvPicPr>
            <a:picLocks noChangeAspect="1"/>
          </p:cNvPicPr>
          <p:nvPr/>
        </p:nvPicPr>
        <p:blipFill>
          <a:blip r:embed="rId2"/>
          <a:stretch>
            <a:fillRect/>
          </a:stretch>
        </p:blipFill>
        <p:spPr>
          <a:xfrm>
            <a:off x="1507433" y="4203542"/>
            <a:ext cx="5614294" cy="2654457"/>
          </a:xfrm>
          <a:prstGeom prst="rect">
            <a:avLst/>
          </a:prstGeom>
        </p:spPr>
      </p:pic>
      <p:sp>
        <p:nvSpPr>
          <p:cNvPr id="6" name="Rectangle 5"/>
          <p:cNvSpPr/>
          <p:nvPr/>
        </p:nvSpPr>
        <p:spPr>
          <a:xfrm>
            <a:off x="1602388" y="5970704"/>
            <a:ext cx="629086" cy="15431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380914" y="5980662"/>
            <a:ext cx="797165" cy="14435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6499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press record</a:t>
            </a:r>
            <a:endParaRPr lang="en-US" dirty="0"/>
          </a:p>
        </p:txBody>
      </p:sp>
      <p:pic>
        <p:nvPicPr>
          <p:cNvPr id="4" name="Picture 3"/>
          <p:cNvPicPr>
            <a:picLocks noChangeAspect="1"/>
          </p:cNvPicPr>
          <p:nvPr/>
        </p:nvPicPr>
        <p:blipFill>
          <a:blip r:embed="rId2"/>
          <a:stretch>
            <a:fillRect/>
          </a:stretch>
        </p:blipFill>
        <p:spPr>
          <a:xfrm>
            <a:off x="337450" y="2329727"/>
            <a:ext cx="8212088" cy="2798193"/>
          </a:xfrm>
          <a:prstGeom prst="rect">
            <a:avLst/>
          </a:prstGeom>
        </p:spPr>
      </p:pic>
    </p:spTree>
    <p:extLst>
      <p:ext uri="{BB962C8B-B14F-4D97-AF65-F5344CB8AC3E}">
        <p14:creationId xmlns:p14="http://schemas.microsoft.com/office/powerpoint/2010/main" xmlns="" val="4118027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 unload, and then do a sample line </a:t>
            </a:r>
            <a:r>
              <a:rPr lang="en-US" dirty="0" err="1" smtClean="0"/>
              <a:t>backflush</a:t>
            </a:r>
            <a:endParaRPr lang="en-US" dirty="0"/>
          </a:p>
        </p:txBody>
      </p:sp>
      <p:sp>
        <p:nvSpPr>
          <p:cNvPr id="3" name="Content Placeholder 2"/>
          <p:cNvSpPr>
            <a:spLocks noGrp="1"/>
          </p:cNvSpPr>
          <p:nvPr>
            <p:ph idx="1"/>
          </p:nvPr>
        </p:nvSpPr>
        <p:spPr/>
        <p:txBody>
          <a:bodyPr/>
          <a:lstStyle/>
          <a:p>
            <a:r>
              <a:rPr lang="en-US" dirty="0" smtClean="0"/>
              <a:t>Go to cytometer &gt;clean modes &gt; sample line </a:t>
            </a:r>
            <a:r>
              <a:rPr lang="en-US" dirty="0" err="1" smtClean="0"/>
              <a:t>backflush</a:t>
            </a:r>
            <a:endParaRPr lang="en-US" dirty="0"/>
          </a:p>
        </p:txBody>
      </p:sp>
      <p:pic>
        <p:nvPicPr>
          <p:cNvPr id="4" name="Picture 3"/>
          <p:cNvPicPr>
            <a:picLocks noChangeAspect="1"/>
          </p:cNvPicPr>
          <p:nvPr/>
        </p:nvPicPr>
        <p:blipFill>
          <a:blip r:embed="rId2"/>
          <a:stretch>
            <a:fillRect/>
          </a:stretch>
        </p:blipFill>
        <p:spPr>
          <a:xfrm>
            <a:off x="870001" y="3162481"/>
            <a:ext cx="6858000" cy="1968500"/>
          </a:xfrm>
          <a:prstGeom prst="rect">
            <a:avLst/>
          </a:prstGeom>
          <a:ln>
            <a:noFill/>
          </a:ln>
        </p:spPr>
      </p:pic>
      <p:sp>
        <p:nvSpPr>
          <p:cNvPr id="5" name="Rectangle 4"/>
          <p:cNvSpPr/>
          <p:nvPr/>
        </p:nvSpPr>
        <p:spPr>
          <a:xfrm>
            <a:off x="4629122" y="3489835"/>
            <a:ext cx="759651" cy="26114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0305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4"/>
            <a:ext cx="8229600" cy="1143000"/>
          </a:xfrm>
        </p:spPr>
        <p:txBody>
          <a:bodyPr/>
          <a:lstStyle/>
          <a:p>
            <a:r>
              <a:rPr lang="en-US" dirty="0" smtClean="0"/>
              <a:t>Click new specimen</a:t>
            </a:r>
            <a:endParaRPr lang="en-US" dirty="0"/>
          </a:p>
        </p:txBody>
      </p:sp>
      <p:sp>
        <p:nvSpPr>
          <p:cNvPr id="3" name="Content Placeholder 2"/>
          <p:cNvSpPr>
            <a:spLocks noGrp="1"/>
          </p:cNvSpPr>
          <p:nvPr>
            <p:ph idx="1"/>
          </p:nvPr>
        </p:nvSpPr>
        <p:spPr>
          <a:xfrm>
            <a:off x="457200" y="774373"/>
            <a:ext cx="8229600" cy="4525963"/>
          </a:xfrm>
        </p:spPr>
        <p:txBody>
          <a:bodyPr/>
          <a:lstStyle/>
          <a:p>
            <a:r>
              <a:rPr lang="en-US" dirty="0" smtClean="0"/>
              <a:t>Right click, pull down rename and rename the specimen today’s date</a:t>
            </a:r>
            <a:endParaRPr lang="en-US" dirty="0"/>
          </a:p>
        </p:txBody>
      </p:sp>
      <p:pic>
        <p:nvPicPr>
          <p:cNvPr id="4" name="Picture 3"/>
          <p:cNvPicPr>
            <a:picLocks noChangeAspect="1"/>
          </p:cNvPicPr>
          <p:nvPr/>
        </p:nvPicPr>
        <p:blipFill>
          <a:blip r:embed="rId2"/>
          <a:stretch>
            <a:fillRect/>
          </a:stretch>
        </p:blipFill>
        <p:spPr>
          <a:xfrm>
            <a:off x="0" y="1788055"/>
            <a:ext cx="6652018" cy="5069945"/>
          </a:xfrm>
          <a:prstGeom prst="rect">
            <a:avLst/>
          </a:prstGeom>
        </p:spPr>
      </p:pic>
      <p:pic>
        <p:nvPicPr>
          <p:cNvPr id="5" name="Picture 4"/>
          <p:cNvPicPr>
            <a:picLocks noChangeAspect="1"/>
          </p:cNvPicPr>
          <p:nvPr/>
        </p:nvPicPr>
        <p:blipFill>
          <a:blip r:embed="rId3"/>
          <a:stretch>
            <a:fillRect/>
          </a:stretch>
        </p:blipFill>
        <p:spPr>
          <a:xfrm>
            <a:off x="6652018" y="2558365"/>
            <a:ext cx="2302104" cy="2962708"/>
          </a:xfrm>
          <a:prstGeom prst="rect">
            <a:avLst/>
          </a:prstGeom>
        </p:spPr>
      </p:pic>
    </p:spTree>
    <p:extLst>
      <p:ext uri="{BB962C8B-B14F-4D97-AF65-F5344CB8AC3E}">
        <p14:creationId xmlns:p14="http://schemas.microsoft.com/office/powerpoint/2010/main" xmlns="" val="1901158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Click  the plus button next to the specimen. Make the button to the left of the file name green by </a:t>
            </a:r>
            <a:r>
              <a:rPr lang="en-US" sz="3200" u="sng" dirty="0" smtClean="0"/>
              <a:t>clicking</a:t>
            </a:r>
            <a:r>
              <a:rPr lang="en-US" sz="3200" dirty="0" smtClean="0"/>
              <a:t> it.  Then right click on the tube and </a:t>
            </a:r>
            <a:r>
              <a:rPr lang="en-US" sz="3200" u="sng" dirty="0" smtClean="0"/>
              <a:t>rename</a:t>
            </a:r>
            <a:r>
              <a:rPr lang="en-US" sz="3200" dirty="0" smtClean="0"/>
              <a:t> it</a:t>
            </a:r>
            <a:endParaRPr lang="en-US" sz="3200" dirty="0"/>
          </a:p>
        </p:txBody>
      </p:sp>
      <p:pic>
        <p:nvPicPr>
          <p:cNvPr id="4" name="Picture 3"/>
          <p:cNvPicPr>
            <a:picLocks noChangeAspect="1"/>
          </p:cNvPicPr>
          <p:nvPr/>
        </p:nvPicPr>
        <p:blipFill>
          <a:blip r:embed="rId2"/>
          <a:stretch>
            <a:fillRect/>
          </a:stretch>
        </p:blipFill>
        <p:spPr>
          <a:xfrm>
            <a:off x="2781924" y="1858006"/>
            <a:ext cx="6362076" cy="5115453"/>
          </a:xfrm>
          <a:prstGeom prst="rect">
            <a:avLst/>
          </a:prstGeom>
        </p:spPr>
      </p:pic>
      <p:pic>
        <p:nvPicPr>
          <p:cNvPr id="5" name="Picture 4"/>
          <p:cNvPicPr>
            <a:picLocks noChangeAspect="1"/>
          </p:cNvPicPr>
          <p:nvPr/>
        </p:nvPicPr>
        <p:blipFill>
          <a:blip r:embed="rId3"/>
          <a:stretch>
            <a:fillRect/>
          </a:stretch>
        </p:blipFill>
        <p:spPr>
          <a:xfrm>
            <a:off x="208202" y="2876009"/>
            <a:ext cx="2413000" cy="927100"/>
          </a:xfrm>
          <a:prstGeom prst="rect">
            <a:avLst/>
          </a:prstGeom>
        </p:spPr>
      </p:pic>
      <p:cxnSp>
        <p:nvCxnSpPr>
          <p:cNvPr id="6" name="Straight Arrow Connector 5"/>
          <p:cNvCxnSpPr/>
          <p:nvPr/>
        </p:nvCxnSpPr>
        <p:spPr>
          <a:xfrm>
            <a:off x="2938674" y="1301537"/>
            <a:ext cx="0" cy="250157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4589165" y="1941810"/>
            <a:ext cx="144200" cy="358271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2725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05" y="122539"/>
            <a:ext cx="8229600" cy="1477661"/>
          </a:xfrm>
        </p:spPr>
        <p:txBody>
          <a:bodyPr>
            <a:normAutofit fontScale="90000"/>
          </a:bodyPr>
          <a:lstStyle/>
          <a:p>
            <a:r>
              <a:rPr lang="en-US" dirty="0" smtClean="0"/>
              <a:t>In the Cytometer window, </a:t>
            </a:r>
            <a:r>
              <a:rPr lang="en-US" dirty="0"/>
              <a:t>c</a:t>
            </a:r>
            <a:r>
              <a:rPr lang="en-US" dirty="0" smtClean="0"/>
              <a:t>lick the </a:t>
            </a:r>
            <a:r>
              <a:rPr lang="en-US" u="sng" dirty="0" smtClean="0"/>
              <a:t>Parameters</a:t>
            </a:r>
            <a:r>
              <a:rPr lang="en-US" dirty="0" smtClean="0"/>
              <a:t> tab and make sure FSC A,H,W and SSC A,H,W are </a:t>
            </a:r>
            <a:r>
              <a:rPr lang="en-US" u="sng" dirty="0" smtClean="0"/>
              <a:t>checked</a:t>
            </a:r>
            <a:endParaRPr lang="en-US" u="sng" dirty="0"/>
          </a:p>
        </p:txBody>
      </p:sp>
      <p:pic>
        <p:nvPicPr>
          <p:cNvPr id="4" name="Picture 3"/>
          <p:cNvPicPr>
            <a:picLocks noChangeAspect="1"/>
          </p:cNvPicPr>
          <p:nvPr/>
        </p:nvPicPr>
        <p:blipFill>
          <a:blip r:embed="rId2"/>
          <a:stretch>
            <a:fillRect/>
          </a:stretch>
        </p:blipFill>
        <p:spPr>
          <a:xfrm>
            <a:off x="130565" y="1828009"/>
            <a:ext cx="4034177" cy="5029991"/>
          </a:xfrm>
          <a:prstGeom prst="rect">
            <a:avLst/>
          </a:prstGeom>
        </p:spPr>
      </p:pic>
      <p:pic>
        <p:nvPicPr>
          <p:cNvPr id="5" name="Picture 4"/>
          <p:cNvPicPr>
            <a:picLocks noChangeAspect="1"/>
          </p:cNvPicPr>
          <p:nvPr/>
        </p:nvPicPr>
        <p:blipFill>
          <a:blip r:embed="rId3"/>
          <a:stretch>
            <a:fillRect/>
          </a:stretch>
        </p:blipFill>
        <p:spPr>
          <a:xfrm>
            <a:off x="4422055" y="1839879"/>
            <a:ext cx="4389598" cy="5029991"/>
          </a:xfrm>
          <a:prstGeom prst="rect">
            <a:avLst/>
          </a:prstGeom>
        </p:spPr>
      </p:pic>
      <p:cxnSp>
        <p:nvCxnSpPr>
          <p:cNvPr id="7" name="Straight Arrow Connector 6"/>
          <p:cNvCxnSpPr/>
          <p:nvPr/>
        </p:nvCxnSpPr>
        <p:spPr>
          <a:xfrm>
            <a:off x="2676293" y="1112605"/>
            <a:ext cx="2256482" cy="107061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630058" y="1828009"/>
            <a:ext cx="545754" cy="6596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81521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Left click </a:t>
            </a:r>
            <a:r>
              <a:rPr lang="en-US" dirty="0" smtClean="0"/>
              <a:t>on the graph then left click on the global worksheet page</a:t>
            </a:r>
            <a:endParaRPr lang="en-US" dirty="0"/>
          </a:p>
        </p:txBody>
      </p:sp>
      <p:pic>
        <p:nvPicPr>
          <p:cNvPr id="4" name="Picture 3"/>
          <p:cNvPicPr>
            <a:picLocks noChangeAspect="1"/>
          </p:cNvPicPr>
          <p:nvPr/>
        </p:nvPicPr>
        <p:blipFill>
          <a:blip r:embed="rId2"/>
          <a:stretch>
            <a:fillRect/>
          </a:stretch>
        </p:blipFill>
        <p:spPr>
          <a:xfrm>
            <a:off x="0" y="1715134"/>
            <a:ext cx="7242616" cy="5142866"/>
          </a:xfrm>
          <a:prstGeom prst="rect">
            <a:avLst/>
          </a:prstGeom>
        </p:spPr>
      </p:pic>
      <p:pic>
        <p:nvPicPr>
          <p:cNvPr id="5" name="Picture 4"/>
          <p:cNvPicPr>
            <a:picLocks noChangeAspect="1"/>
          </p:cNvPicPr>
          <p:nvPr/>
        </p:nvPicPr>
        <p:blipFill>
          <a:blip r:embed="rId3"/>
          <a:stretch>
            <a:fillRect/>
          </a:stretch>
        </p:blipFill>
        <p:spPr>
          <a:xfrm>
            <a:off x="7242616" y="2908196"/>
            <a:ext cx="1901384" cy="950692"/>
          </a:xfrm>
          <a:prstGeom prst="rect">
            <a:avLst/>
          </a:prstGeom>
        </p:spPr>
      </p:pic>
      <p:cxnSp>
        <p:nvCxnSpPr>
          <p:cNvPr id="6" name="Straight Arrow Connector 5"/>
          <p:cNvCxnSpPr/>
          <p:nvPr/>
        </p:nvCxnSpPr>
        <p:spPr>
          <a:xfrm flipH="1">
            <a:off x="671698" y="808213"/>
            <a:ext cx="902592" cy="99714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736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four of these graphs on the first row and one of these graphs on the second row</a:t>
            </a:r>
            <a:endParaRPr lang="en-US" dirty="0"/>
          </a:p>
        </p:txBody>
      </p:sp>
      <p:pic>
        <p:nvPicPr>
          <p:cNvPr id="4" name="Picture 3"/>
          <p:cNvPicPr>
            <a:picLocks noChangeAspect="1"/>
          </p:cNvPicPr>
          <p:nvPr/>
        </p:nvPicPr>
        <p:blipFill>
          <a:blip r:embed="rId2"/>
          <a:stretch>
            <a:fillRect/>
          </a:stretch>
        </p:blipFill>
        <p:spPr>
          <a:xfrm>
            <a:off x="1210694" y="1854744"/>
            <a:ext cx="7086118" cy="5018347"/>
          </a:xfrm>
          <a:prstGeom prst="rect">
            <a:avLst/>
          </a:prstGeom>
        </p:spPr>
      </p:pic>
    </p:spTree>
    <p:extLst>
      <p:ext uri="{BB962C8B-B14F-4D97-AF65-F5344CB8AC3E}">
        <p14:creationId xmlns:p14="http://schemas.microsoft.com/office/powerpoint/2010/main" xmlns="" val="4185259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Click the histogram plot and click the global worksheet page</a:t>
            </a:r>
            <a:endParaRPr lang="en-US" dirty="0"/>
          </a:p>
        </p:txBody>
      </p:sp>
      <p:sp>
        <p:nvSpPr>
          <p:cNvPr id="3" name="Content Placeholder 2"/>
          <p:cNvSpPr>
            <a:spLocks noGrp="1"/>
          </p:cNvSpPr>
          <p:nvPr>
            <p:ph idx="1"/>
          </p:nvPr>
        </p:nvSpPr>
        <p:spPr/>
        <p:txBody>
          <a:bodyPr/>
          <a:lstStyle/>
          <a:p>
            <a:r>
              <a:rPr lang="en-US" dirty="0" smtClean="0"/>
              <a:t>Make a histogram plot for each </a:t>
            </a:r>
            <a:r>
              <a:rPr lang="en-US" dirty="0" err="1" smtClean="0"/>
              <a:t>fluorophore</a:t>
            </a:r>
            <a:r>
              <a:rPr lang="en-US" dirty="0" smtClean="0"/>
              <a:t> you are using.</a:t>
            </a:r>
            <a:endParaRPr lang="en-US" dirty="0"/>
          </a:p>
        </p:txBody>
      </p:sp>
      <p:pic>
        <p:nvPicPr>
          <p:cNvPr id="4" name="Picture 3"/>
          <p:cNvPicPr>
            <a:picLocks noChangeAspect="1"/>
          </p:cNvPicPr>
          <p:nvPr/>
        </p:nvPicPr>
        <p:blipFill>
          <a:blip r:embed="rId2"/>
          <a:stretch>
            <a:fillRect/>
          </a:stretch>
        </p:blipFill>
        <p:spPr>
          <a:xfrm>
            <a:off x="691732" y="3547700"/>
            <a:ext cx="1385438" cy="1551691"/>
          </a:xfrm>
          <a:prstGeom prst="rect">
            <a:avLst/>
          </a:prstGeom>
        </p:spPr>
      </p:pic>
      <p:pic>
        <p:nvPicPr>
          <p:cNvPr id="5" name="Picture 4"/>
          <p:cNvPicPr>
            <a:picLocks noChangeAspect="1"/>
          </p:cNvPicPr>
          <p:nvPr/>
        </p:nvPicPr>
        <p:blipFill>
          <a:blip r:embed="rId3"/>
          <a:stretch>
            <a:fillRect/>
          </a:stretch>
        </p:blipFill>
        <p:spPr>
          <a:xfrm>
            <a:off x="3470463" y="3146138"/>
            <a:ext cx="4635500" cy="2844800"/>
          </a:xfrm>
          <a:prstGeom prst="rect">
            <a:avLst/>
          </a:prstGeom>
        </p:spPr>
      </p:pic>
    </p:spTree>
    <p:extLst>
      <p:ext uri="{BB962C8B-B14F-4D97-AF65-F5344CB8AC3E}">
        <p14:creationId xmlns:p14="http://schemas.microsoft.com/office/powerpoint/2010/main" xmlns="" val="45596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 statistic view window by going to population menu&gt; statistic view</a:t>
            </a:r>
            <a:endParaRPr lang="en-US" dirty="0"/>
          </a:p>
        </p:txBody>
      </p:sp>
      <p:pic>
        <p:nvPicPr>
          <p:cNvPr id="4" name="Picture 3"/>
          <p:cNvPicPr>
            <a:picLocks noChangeAspect="1"/>
          </p:cNvPicPr>
          <p:nvPr/>
        </p:nvPicPr>
        <p:blipFill>
          <a:blip r:embed="rId2"/>
          <a:stretch>
            <a:fillRect/>
          </a:stretch>
        </p:blipFill>
        <p:spPr>
          <a:xfrm>
            <a:off x="0" y="1790060"/>
            <a:ext cx="6492640" cy="5067940"/>
          </a:xfrm>
          <a:prstGeom prst="rect">
            <a:avLst/>
          </a:prstGeom>
        </p:spPr>
      </p:pic>
      <p:pic>
        <p:nvPicPr>
          <p:cNvPr id="6" name="Picture 5"/>
          <p:cNvPicPr>
            <a:picLocks noChangeAspect="1"/>
          </p:cNvPicPr>
          <p:nvPr/>
        </p:nvPicPr>
        <p:blipFill>
          <a:blip r:embed="rId3"/>
          <a:stretch>
            <a:fillRect/>
          </a:stretch>
        </p:blipFill>
        <p:spPr>
          <a:xfrm>
            <a:off x="6453564" y="2706402"/>
            <a:ext cx="2690435" cy="3168935"/>
          </a:xfrm>
          <a:prstGeom prst="rect">
            <a:avLst/>
          </a:prstGeom>
        </p:spPr>
      </p:pic>
    </p:spTree>
    <p:extLst>
      <p:ext uri="{BB962C8B-B14F-4D97-AF65-F5344CB8AC3E}">
        <p14:creationId xmlns:p14="http://schemas.microsoft.com/office/powerpoint/2010/main" xmlns="" val="1134205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17507</TotalTime>
  <Words>544</Words>
  <Application>Microsoft Macintosh PowerPoint</Application>
  <PresentationFormat>On-screen Show (4:3)</PresentationFormat>
  <Paragraphs>33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How to Make a  FACS Diva Template </vt:lpstr>
      <vt:lpstr>Click new experiment and rename it</vt:lpstr>
      <vt:lpstr>Click new specimen</vt:lpstr>
      <vt:lpstr>Click  the plus button next to the specimen. Make the button to the left of the file name green by clicking it.  Then right click on the tube and rename it</vt:lpstr>
      <vt:lpstr>In the Cytometer window, click the Parameters tab and make sure FSC A,H,W and SSC A,H,W are checked</vt:lpstr>
      <vt:lpstr>Left click on the graph then left click on the global worksheet page</vt:lpstr>
      <vt:lpstr>Make four of these graphs on the first row and one of these graphs on the second row</vt:lpstr>
      <vt:lpstr>Click the histogram plot and click the global worksheet page</vt:lpstr>
      <vt:lpstr>Create a statistic view window by going to population menu&gt; statistic view</vt:lpstr>
      <vt:lpstr>Make a population hierarchy window by going to the population menu&gt; population hierarchy </vt:lpstr>
      <vt:lpstr>Check your graphs axis against the example page</vt:lpstr>
      <vt:lpstr>Have the flow rate start at 1 and make sure the tube arrow is highlighted green</vt:lpstr>
      <vt:lpstr>Load the tube</vt:lpstr>
      <vt:lpstr>If the event rate is low (0-500) increase the flow rate, but NEVER go above 6.0</vt:lpstr>
      <vt:lpstr>On Cytometer Window, adjust the FSC Area Scaling so that the cells fall on a 45  angle on the FSC-A vs. FSC-H</vt:lpstr>
      <vt:lpstr>On the FSC-A vs. SSC-A plot try to keep the cells at 100</vt:lpstr>
      <vt:lpstr>Once the cells are in the proper place click on the polygon tool and click around the population on the first graph, and double click to close the polygon. This is P1.</vt:lpstr>
      <vt:lpstr>On the population hierarchy window click P1. On the FSC-W vs. FSC-H plot use the polygon tool and make a P2 region in the second graph</vt:lpstr>
      <vt:lpstr>Click on P2 in the population hierarchy window. Then the polygon tool and make a P3 region on the SSC-W vs. SSC-H graph</vt:lpstr>
      <vt:lpstr>Now look at the fluorophore graph. The voltage of a fluorophore should be set using your single color control and the voltage should be adjusted so that the positive cells fall at 105 on the axis</vt:lpstr>
      <vt:lpstr>Instead of seeing all events it would be simpler to just see the live cells so click on the dot plot or histogram plot, go to the inspector window and click the plot tab,then go to the population and gate this graph on the P3 population</vt:lpstr>
      <vt:lpstr>Set your stop gate to an appropriate number gated on P3.</vt:lpstr>
      <vt:lpstr>Now press record</vt:lpstr>
      <vt:lpstr>Click unload, and then do a sample line backflush</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a Template </dc:title>
  <dc:creator>Flow Cytometry</dc:creator>
  <cp:lastModifiedBy>flow core</cp:lastModifiedBy>
  <cp:revision>23</cp:revision>
  <dcterms:created xsi:type="dcterms:W3CDTF">2015-06-18T17:36:06Z</dcterms:created>
  <dcterms:modified xsi:type="dcterms:W3CDTF">2016-05-11T13:54:27Z</dcterms:modified>
</cp:coreProperties>
</file>